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108" y="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7435B22A-8688-48E0-AB65-F4DA6A20007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AC2EC355-C3A5-4CBF-9F1F-DA3D286E89F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7539B2C8-4DE4-4D06-A692-1DB426270C3E}" type="slidenum">
              <a:rPr kumimoji="0" lang="en-US" altLang="ja-JP"/>
              <a:pPr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  <p:sp>
        <p:nvSpPr>
          <p:cNvPr id="4101" name="ヘッダー プレースホルダ 4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ja-JP" altLang="en-US"/>
              <a:t>様式１</a:t>
            </a:r>
            <a:r>
              <a:rPr kumimoji="0" lang="en-US" altLang="ja-JP"/>
              <a:t>AB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200ADA-586B-4A03-95F4-960FEDB3F10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46762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4F12F-34BA-4608-86F9-65F54FE3F46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15085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4F97B-43C0-440E-B786-18962741221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46944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3AD3A7-EF57-44C7-8F19-5AC11D55AA8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9375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474471-924C-49CB-917E-D6BAFE60193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94514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C72448-5F6E-4620-B059-524AE0F1854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82748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7AF137-85AF-4010-BF6C-FE9EFCE508F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43201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FD187D-D9D3-4C55-BE81-EF58B07D789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85204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604714-4F8B-49F7-941D-FC1DB20841A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7562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FAE1A8-1077-4C9E-870A-66E1D50C8E8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981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9AA34F-C5F0-4D13-8E40-A5D5C441B1B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3539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0F08DB7-FF9E-4135-A9EB-CF9B80ACA48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ＭＳ Ｐゴシック" pitchFamily="112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73075" y="1371600"/>
            <a:ext cx="8208000" cy="2520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ＭＳ Ｐゴシック" pitchFamily="112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112" charset="0"/>
                <a:ea typeface="ＭＳ Ｐゴシック" pitchFamily="112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112" charset="0"/>
                <a:ea typeface="ＭＳ Ｐゴシック" pitchFamily="112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112" charset="0"/>
                <a:ea typeface="ＭＳ Ｐゴシック" pitchFamily="112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112" charset="0"/>
                <a:ea typeface="ＭＳ Ｐゴシック" pitchFamily="112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112" charset="0"/>
                <a:ea typeface="ＭＳ Ｐゴシック" pitchFamily="112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112" charset="0"/>
                <a:ea typeface="ＭＳ Ｐゴシック" pitchFamily="112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112" charset="0"/>
                <a:ea typeface="ＭＳ Ｐゴシック" pitchFamily="112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112" charset="0"/>
                <a:ea typeface="ＭＳ Ｐゴシック" pitchFamily="112" charset="-128"/>
              </a:defRPr>
            </a:lvl9pPr>
          </a:lstStyle>
          <a:p>
            <a:pPr eaLnBrk="1" hangingPunct="1"/>
            <a:r>
              <a:rPr lang="ja-JP" altLang="en-US" sz="4600" b="1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</a:t>
            </a:r>
            <a:r>
              <a:rPr lang="ja-JP" altLang="en-US" sz="46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動脈硬化</a:t>
            </a:r>
            <a:r>
              <a:rPr lang="ja-JP" altLang="en-US" sz="4600" b="1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学会　ＣＯ Ｉ 開示</a:t>
            </a:r>
            <a:br>
              <a:rPr lang="en-US" altLang="ja-JP" b="1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</a:br>
            <a:r>
              <a:rPr lang="ja-JP" altLang="en-US" sz="24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筆頭発表者名： ○○　○○</a:t>
            </a:r>
            <a:endParaRPr lang="en-US" altLang="ja-JP" sz="2400" dirty="0">
              <a:solidFill>
                <a:srgbClr val="0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" name="正方形/長方形 3"/>
          <p:cNvSpPr>
            <a:spLocks noChangeArrowheads="1"/>
          </p:cNvSpPr>
          <p:nvPr/>
        </p:nvSpPr>
        <p:spPr bwMode="auto">
          <a:xfrm>
            <a:off x="369888" y="292100"/>
            <a:ext cx="840422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kumimoji="0"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（様式１－Ａ） </a:t>
            </a:r>
            <a:endParaRPr kumimoji="0" lang="en-US" altLang="ja-JP" sz="2000" dirty="0">
              <a:solidFill>
                <a:srgbClr val="0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kumimoji="0"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申告すべきＣＯＩ状態がある場合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473075" y="4201659"/>
            <a:ext cx="8208000" cy="33855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演題発表に関連し、開示すべき</a:t>
            </a:r>
            <a:r>
              <a:rPr lang="en-US" altLang="ja-JP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CO I </a:t>
            </a: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関係にある企業などとして、</a:t>
            </a:r>
            <a:endParaRPr lang="en-US" altLang="ja-JP" sz="2000" dirty="0">
              <a:solidFill>
                <a:srgbClr val="0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18457" y="4621672"/>
            <a:ext cx="2474685" cy="185532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>
              <a:lnSpc>
                <a:spcPct val="120000"/>
              </a:lnSpc>
              <a:tabLst>
                <a:tab pos="2340000" algn="r"/>
                <a:tab pos="2520000" algn="r"/>
                <a:tab pos="2880000" algn="r"/>
              </a:tabLst>
            </a:pP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① 顧問：</a:t>
            </a:r>
            <a:r>
              <a:rPr lang="en-US" altLang="ja-JP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	</a:t>
            </a: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なし</a:t>
            </a:r>
          </a:p>
          <a:p>
            <a:pPr>
              <a:lnSpc>
                <a:spcPct val="120000"/>
              </a:lnSpc>
              <a:tabLst>
                <a:tab pos="2340000" algn="r"/>
                <a:tab pos="2520000" algn="r"/>
                <a:tab pos="2880000" algn="r"/>
              </a:tabLst>
            </a:pP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② 株保有・利益：</a:t>
            </a:r>
            <a:r>
              <a:rPr lang="en-US" altLang="ja-JP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	</a:t>
            </a: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なし</a:t>
            </a:r>
          </a:p>
          <a:p>
            <a:pPr>
              <a:lnSpc>
                <a:spcPct val="120000"/>
              </a:lnSpc>
              <a:tabLst>
                <a:tab pos="2340000" algn="r"/>
                <a:tab pos="2520000" algn="r"/>
                <a:tab pos="2880000" algn="r"/>
              </a:tabLst>
            </a:pP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③ 特許使用料：</a:t>
            </a:r>
            <a:r>
              <a:rPr lang="en-US" altLang="ja-JP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	</a:t>
            </a: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なし</a:t>
            </a:r>
          </a:p>
          <a:p>
            <a:pPr>
              <a:lnSpc>
                <a:spcPct val="120000"/>
              </a:lnSpc>
              <a:tabLst>
                <a:tab pos="2340000" algn="r"/>
                <a:tab pos="2520000" algn="r"/>
                <a:tab pos="2880000" algn="r"/>
              </a:tabLst>
            </a:pP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④ 講演料：</a:t>
            </a:r>
            <a:r>
              <a:rPr lang="en-US" altLang="ja-JP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	</a:t>
            </a: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なし</a:t>
            </a:r>
          </a:p>
          <a:p>
            <a:pPr>
              <a:lnSpc>
                <a:spcPct val="120000"/>
              </a:lnSpc>
              <a:tabLst>
                <a:tab pos="2340000" algn="r"/>
                <a:tab pos="2520000" algn="r"/>
                <a:tab pos="2880000" algn="r"/>
              </a:tabLst>
            </a:pP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⑤ 原稿料：</a:t>
            </a:r>
            <a:r>
              <a:rPr lang="en-US" altLang="ja-JP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	</a:t>
            </a: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なし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3788227" y="4621672"/>
            <a:ext cx="4818742" cy="185532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>
              <a:lnSpc>
                <a:spcPct val="120000"/>
              </a:lnSpc>
              <a:tabLst>
                <a:tab pos="2880000" algn="r"/>
                <a:tab pos="3600000" algn="r"/>
              </a:tabLst>
            </a:pP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⑥受託研究・共同研究費：</a:t>
            </a:r>
            <a:r>
              <a:rPr lang="en-US" altLang="ja-JP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		</a:t>
            </a: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○○製薬</a:t>
            </a:r>
          </a:p>
          <a:p>
            <a:pPr>
              <a:lnSpc>
                <a:spcPct val="120000"/>
              </a:lnSpc>
              <a:tabLst>
                <a:tab pos="2880000" algn="r"/>
                <a:tab pos="3600000" algn="r"/>
              </a:tabLst>
            </a:pP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⑦奨学寄付金：</a:t>
            </a:r>
            <a:r>
              <a:rPr lang="en-US" altLang="ja-JP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		</a:t>
            </a: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○○製薬</a:t>
            </a:r>
          </a:p>
          <a:p>
            <a:pPr>
              <a:lnSpc>
                <a:spcPct val="120000"/>
              </a:lnSpc>
              <a:tabLst>
                <a:tab pos="2880000" algn="r"/>
                <a:tab pos="3600000" algn="r"/>
              </a:tabLst>
            </a:pP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⑧寄付講座所属：</a:t>
            </a:r>
            <a:r>
              <a:rPr lang="en-US" altLang="ja-JP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		</a:t>
            </a: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あり（○○製薬）</a:t>
            </a:r>
          </a:p>
          <a:p>
            <a:pPr>
              <a:lnSpc>
                <a:spcPct val="120000"/>
              </a:lnSpc>
              <a:tabLst>
                <a:tab pos="2880000" algn="r"/>
                <a:tab pos="3600000" algn="r"/>
              </a:tabLst>
            </a:pP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⑨贈答品などの報酬：</a:t>
            </a:r>
            <a:r>
              <a:rPr lang="en-US" altLang="ja-JP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	</a:t>
            </a: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なし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127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ＭＳ Ｐゴシック</vt:lpstr>
      <vt:lpstr>Arial</vt:lpstr>
      <vt:lpstr>Calibri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2025-05-21T07:30:56Z</dcterms:created>
  <dcterms:modified xsi:type="dcterms:W3CDTF">2025-05-21T07:31:04Z</dcterms:modified>
</cp:coreProperties>
</file>